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60" r:id="rId6"/>
    <p:sldId id="264" r:id="rId7"/>
    <p:sldId id="258" r:id="rId8"/>
    <p:sldId id="262" r:id="rId9"/>
    <p:sldId id="263" r:id="rId10"/>
  </p:sldIdLst>
  <p:sldSz cx="9144000" cy="6858000" type="screen4x3"/>
  <p:notesSz cx="6858000" cy="9144000"/>
  <p:embeddedFontLst>
    <p:embeddedFont>
      <p:font typeface="365쉬는시간" pitchFamily="18" charset="-127"/>
      <p:regular r:id="rId1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93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B580A-1BCE-4438-8193-46558B628661}" type="datetimeFigureOut">
              <a:rPr lang="ko-KR" altLang="en-US" smtClean="0"/>
              <a:pPr/>
              <a:t>2015-03-24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FFDCE-04D4-4224-820F-989F0F18D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그룹 114"/>
          <p:cNvGrpSpPr/>
          <p:nvPr/>
        </p:nvGrpSpPr>
        <p:grpSpPr>
          <a:xfrm rot="10800000">
            <a:off x="9525" y="6265949"/>
            <a:ext cx="9115425" cy="576001"/>
            <a:chOff x="0" y="0"/>
            <a:chExt cx="9115425" cy="576001"/>
          </a:xfrm>
        </p:grpSpPr>
        <p:grpSp>
          <p:nvGrpSpPr>
            <p:cNvPr id="81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18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9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8" name="이등변 삼각형 13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9" name="이등변 삼각형 13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이등변 삼각형 15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6" name="이등변 삼각형 15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0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4" name="이등변 삼각형 133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134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6" name="이등변 삼각형 13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1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32" name="이등변 삼각형 13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13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2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83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9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4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91" name="이등변 삼각형 9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2" name="이등변 삼각형 9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이등변 삼각형 9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이등변 삼각형 9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5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87" name="이등변 삼각형 8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8" name="이등변 삼각형 8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9" name="이등변 삼각형 8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0" name="이등변 삼각형 8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86" name="이등변 삼각형 85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62" name="그룹 161"/>
          <p:cNvGrpSpPr/>
          <p:nvPr/>
        </p:nvGrpSpPr>
        <p:grpSpPr>
          <a:xfrm>
            <a:off x="973628" y="2578621"/>
            <a:ext cx="7173759" cy="1505346"/>
            <a:chOff x="964103" y="2564904"/>
            <a:chExt cx="7173759" cy="1505346"/>
          </a:xfrm>
        </p:grpSpPr>
        <p:sp>
          <p:nvSpPr>
            <p:cNvPr id="163" name="TextBox 162"/>
            <p:cNvSpPr txBox="1"/>
            <p:nvPr/>
          </p:nvSpPr>
          <p:spPr>
            <a:xfrm>
              <a:off x="964103" y="2564904"/>
              <a:ext cx="7173759" cy="1246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7500" b="1" spc="-150" dirty="0" smtClean="0">
                  <a:solidFill>
                    <a:schemeClr val="tx2">
                      <a:alpha val="96000"/>
                    </a:schemeClr>
                  </a:solidFill>
                  <a:latin typeface="365쉬는시간" pitchFamily="18" charset="-127"/>
                  <a:ea typeface="365쉬는시간" pitchFamily="18" charset="-127"/>
                </a:rPr>
                <a:t>시나브로 영화캠프 </a:t>
              </a:r>
              <a:r>
                <a:rPr lang="ko-KR" altLang="en-US" sz="7500" b="1" spc="-150" dirty="0" err="1" smtClean="0">
                  <a:solidFill>
                    <a:schemeClr val="tx2">
                      <a:alpha val="96000"/>
                    </a:schemeClr>
                  </a:solidFill>
                  <a:latin typeface="365쉬는시간" pitchFamily="18" charset="-127"/>
                  <a:ea typeface="365쉬는시간" pitchFamily="18" charset="-127"/>
                </a:rPr>
                <a:t>워크샵</a:t>
              </a:r>
              <a:endParaRPr lang="ko-KR" altLang="en-US" sz="7500" b="1" spc="-150" dirty="0">
                <a:solidFill>
                  <a:schemeClr val="tx2">
                    <a:alpha val="96000"/>
                  </a:schemeClr>
                </a:solidFill>
                <a:latin typeface="365쉬는시간" pitchFamily="18" charset="-127"/>
                <a:ea typeface="365쉬는시간" pitchFamily="18" charset="-127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3147571" y="3700918"/>
              <a:ext cx="28488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pc="-50" dirty="0">
                  <a:solidFill>
                    <a:schemeClr val="tx2">
                      <a:alpha val="98000"/>
                    </a:schemeClr>
                  </a:solidFill>
                  <a:latin typeface="365쉬는시간" pitchFamily="18" charset="-127"/>
                  <a:ea typeface="365쉬는시간" pitchFamily="18" charset="-127"/>
                </a:rPr>
                <a:t>http://cafe.naver.com/femc</a:t>
              </a:r>
              <a:endParaRPr lang="ko-KR" altLang="en-US" spc="-50" dirty="0" smtClean="0">
                <a:solidFill>
                  <a:schemeClr val="tx2">
                    <a:alpha val="98000"/>
                  </a:schemeClr>
                </a:solidFill>
                <a:latin typeface="365쉬는시간" pitchFamily="18" charset="-127"/>
                <a:ea typeface="365쉬는시간" pitchFamily="18" charset="-127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0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31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2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3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4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95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6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7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98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16" name="그룹 115"/>
          <p:cNvGrpSpPr/>
          <p:nvPr/>
        </p:nvGrpSpPr>
        <p:grpSpPr>
          <a:xfrm rot="10800000">
            <a:off x="9525" y="6265887"/>
            <a:ext cx="9115425" cy="576001"/>
            <a:chOff x="0" y="0"/>
            <a:chExt cx="9115425" cy="576001"/>
          </a:xfrm>
        </p:grpSpPr>
        <p:grpSp>
          <p:nvGrpSpPr>
            <p:cNvPr id="117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36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7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8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9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3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12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12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12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2" name="이등변 삼각형 121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6" name="TextBox 165"/>
          <p:cNvSpPr txBox="1"/>
          <p:nvPr/>
        </p:nvSpPr>
        <p:spPr>
          <a:xfrm>
            <a:off x="755614" y="908720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0" b="1" spc="-450" dirty="0" smtClean="0">
                <a:solidFill>
                  <a:schemeClr val="accent2">
                    <a:alpha val="99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Index</a:t>
            </a:r>
            <a:endParaRPr lang="ko-KR" altLang="en-US" sz="8000" b="1" spc="-450" dirty="0">
              <a:solidFill>
                <a:schemeClr val="accent2">
                  <a:alpha val="99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879962" y="2348880"/>
            <a:ext cx="21771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Chapter1  .  </a:t>
            </a:r>
            <a:r>
              <a:rPr lang="ko-KR" altLang="en-US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교수님 말씀</a:t>
            </a:r>
            <a:endParaRPr lang="ko-KR" altLang="en-US" sz="2200" spc="-180" dirty="0">
              <a:solidFill>
                <a:schemeClr val="accent2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1125179" y="3142129"/>
            <a:ext cx="23455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Chapter2  .  </a:t>
            </a:r>
            <a:r>
              <a:rPr lang="ko-KR" altLang="en-US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단편 영화란</a:t>
            </a:r>
            <a:r>
              <a:rPr lang="en-US" altLang="ko-KR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?</a:t>
            </a:r>
            <a:endParaRPr lang="ko-KR" altLang="en-US" sz="2200" spc="-180" dirty="0">
              <a:solidFill>
                <a:schemeClr val="accent2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1312010" y="3934217"/>
            <a:ext cx="301621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Chapter3  .  Pre - Production</a:t>
            </a:r>
            <a:endParaRPr lang="ko-KR" altLang="en-US" sz="2200" spc="-180" dirty="0">
              <a:solidFill>
                <a:schemeClr val="accent2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1526431" y="4726305"/>
            <a:ext cx="28597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spc="-180" dirty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Chapter4  . </a:t>
            </a:r>
            <a:r>
              <a:rPr lang="en-US" altLang="ko-KR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  In -Production</a:t>
            </a:r>
            <a:endParaRPr lang="ko-KR" altLang="en-US" sz="2200" spc="-180" dirty="0">
              <a:solidFill>
                <a:schemeClr val="accent2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1740852" y="5518393"/>
            <a:ext cx="31069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Chapter5  .  </a:t>
            </a:r>
            <a:r>
              <a:rPr lang="en-US" altLang="ko-KR" sz="2200" spc="-180" dirty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Post - </a:t>
            </a:r>
            <a:r>
              <a:rPr lang="en-US" altLang="ko-KR" sz="2200" spc="-180" dirty="0" smtClean="0">
                <a:solidFill>
                  <a:schemeClr val="accent2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Production</a:t>
            </a:r>
            <a:endParaRPr lang="ko-KR" altLang="en-US" sz="2200" spc="-180" dirty="0">
              <a:solidFill>
                <a:schemeClr val="accent2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80" name="그룹 114"/>
          <p:cNvGrpSpPr/>
          <p:nvPr/>
        </p:nvGrpSpPr>
        <p:grpSpPr>
          <a:xfrm rot="10800000">
            <a:off x="9525" y="6263605"/>
            <a:ext cx="9115425" cy="576001"/>
            <a:chOff x="0" y="0"/>
            <a:chExt cx="9115425" cy="576001"/>
          </a:xfrm>
        </p:grpSpPr>
        <p:grpSp>
          <p:nvGrpSpPr>
            <p:cNvPr id="81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01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8" name="이등변 삼각형 13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9" name="이등변 삼각형 13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이등변 삼각형 15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6" name="이등변 삼각형 15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0" name="이등변 삼각형 11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1" name="이등변 삼각형 12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6" name="이등변 삼각형 13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18" name="이등변 삼각형 11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9" name="이등변 삼각형 11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2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83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9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4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91" name="이등변 삼각형 9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2" name="이등변 삼각형 9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이등변 삼각형 9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이등변 삼각형 9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5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87" name="이등변 삼각형 8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8" name="이등변 삼각형 8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9" name="이등변 삼각형 8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0" name="이등변 삼각형 8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86" name="이등변 삼각형 85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2" name="TextBox 161"/>
          <p:cNvSpPr txBox="1"/>
          <p:nvPr/>
        </p:nvSpPr>
        <p:spPr>
          <a:xfrm>
            <a:off x="0" y="582588"/>
            <a:ext cx="20393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spc="-450" dirty="0" smtClean="0">
                <a:solidFill>
                  <a:schemeClr val="accent3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Chapter1</a:t>
            </a:r>
            <a:endParaRPr lang="ko-KR" altLang="en-US" sz="4800" b="1" spc="-450" dirty="0">
              <a:solidFill>
                <a:schemeClr val="accent3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397509" y="2412901"/>
            <a:ext cx="43361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8000" b="1" spc="600" dirty="0" smtClean="0">
                <a:solidFill>
                  <a:schemeClr val="accent3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교수님 말씀</a:t>
            </a:r>
            <a:endParaRPr lang="ko-KR" altLang="en-US" sz="8000" b="1" spc="600" dirty="0">
              <a:solidFill>
                <a:schemeClr val="accent3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그룹 114"/>
          <p:cNvGrpSpPr/>
          <p:nvPr/>
        </p:nvGrpSpPr>
        <p:grpSpPr>
          <a:xfrm rot="10800000">
            <a:off x="9525" y="6262949"/>
            <a:ext cx="9115425" cy="576001"/>
            <a:chOff x="0" y="0"/>
            <a:chExt cx="9115425" cy="576001"/>
          </a:xfrm>
        </p:grpSpPr>
        <p:grpSp>
          <p:nvGrpSpPr>
            <p:cNvPr id="81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32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3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이등변 삼각형 14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4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2" name="이등변 삼각형 14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이등변 삼각형 14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5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0" name="이등변 삼각형 13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1" name="이등변 삼각형 14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2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83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2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4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이등변 삼각형 12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5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15" name="이등변 삼각형 11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6" name="이등변 삼각형 11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7" name="이등변 삼각형 11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2" name="이등변 삼각형 121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1" name="이등변 삼각형 100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2" name="TextBox 161"/>
          <p:cNvSpPr txBox="1"/>
          <p:nvPr/>
        </p:nvSpPr>
        <p:spPr>
          <a:xfrm>
            <a:off x="0" y="582588"/>
            <a:ext cx="21403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spc="-450" smtClean="0">
                <a:solidFill>
                  <a:schemeClr val="accent5">
                    <a:alpha val="99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Chapter2</a:t>
            </a:r>
            <a:endParaRPr lang="ko-KR" altLang="en-US" sz="4800" b="1" spc="-450" dirty="0">
              <a:solidFill>
                <a:schemeClr val="accent5">
                  <a:alpha val="99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590511" y="2636912"/>
            <a:ext cx="395012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o-KR" altLang="en-US" sz="8000" b="1" spc="-450" dirty="0" smtClean="0">
                <a:solidFill>
                  <a:srgbClr val="4BACC6">
                    <a:alpha val="99000"/>
                  </a:srgbClr>
                </a:solidFill>
                <a:latin typeface="365쉬는시간" pitchFamily="18" charset="-127"/>
                <a:ea typeface="365쉬는시간" pitchFamily="18" charset="-127"/>
              </a:rPr>
              <a:t>단편 영화란</a:t>
            </a:r>
            <a:r>
              <a:rPr lang="en-US" altLang="ko-KR" sz="8000" b="1" spc="-450" dirty="0" smtClean="0">
                <a:solidFill>
                  <a:srgbClr val="4BACC6">
                    <a:alpha val="99000"/>
                  </a:srgbClr>
                </a:solidFill>
                <a:latin typeface="365쉬는시간" pitchFamily="18" charset="-127"/>
                <a:ea typeface="365쉬는시간" pitchFamily="18" charset="-127"/>
              </a:rPr>
              <a:t>?</a:t>
            </a:r>
            <a:endParaRPr lang="ko-KR" altLang="en-US" sz="8000" b="1" spc="-450" dirty="0">
              <a:solidFill>
                <a:srgbClr val="4BACC6">
                  <a:alpha val="99000"/>
                </a:srgb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그룹 114"/>
          <p:cNvGrpSpPr/>
          <p:nvPr/>
        </p:nvGrpSpPr>
        <p:grpSpPr>
          <a:xfrm rot="10800000">
            <a:off x="9525" y="6262949"/>
            <a:ext cx="9115425" cy="576001"/>
            <a:chOff x="0" y="0"/>
            <a:chExt cx="9115425" cy="576001"/>
          </a:xfrm>
        </p:grpSpPr>
        <p:grpSp>
          <p:nvGrpSpPr>
            <p:cNvPr id="81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18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9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8" name="이등변 삼각형 13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9" name="이등변 삼각형 13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이등변 삼각형 15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6" name="이등변 삼각형 15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0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4" name="이등변 삼각형 133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134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6" name="이등변 삼각형 13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1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32" name="이등변 삼각형 13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13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2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83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9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4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91" name="이등변 삼각형 9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2" name="이등변 삼각형 9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이등변 삼각형 9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이등변 삼각형 9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5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87" name="이등변 삼각형 8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8" name="이등변 삼각형 8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9" name="이등변 삼각형 8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0" name="이등변 삼각형 8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86" name="이등변 삼각형 85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2" name="TextBox 161"/>
          <p:cNvSpPr txBox="1"/>
          <p:nvPr/>
        </p:nvSpPr>
        <p:spPr>
          <a:xfrm>
            <a:off x="0" y="582588"/>
            <a:ext cx="7147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spc="-180" dirty="0">
                <a:solidFill>
                  <a:schemeClr val="accent6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Chapter3  .  Pre - Production</a:t>
            </a:r>
            <a:endParaRPr lang="ko-KR" altLang="en-US" sz="4800" b="1" spc="-180" dirty="0">
              <a:solidFill>
                <a:schemeClr val="accent6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95586" y="1436912"/>
            <a:ext cx="1491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accent6"/>
                </a:solidFill>
              </a:rPr>
              <a:t>기획과 촬영 준비</a:t>
            </a:r>
            <a:endParaRPr lang="ko-KR" altLang="en-US" sz="20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9276" y="2088684"/>
            <a:ext cx="11496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시나리오</a:t>
            </a:r>
            <a:endParaRPr lang="en-US" altLang="ko-KR" sz="3000" dirty="0" smtClean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34113" y="3272210"/>
            <a:ext cx="11897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촬영장소</a:t>
            </a:r>
            <a:endParaRPr lang="ko-KR" altLang="en-US" sz="30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31736" y="4027130"/>
            <a:ext cx="6960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err="1" smtClean="0">
                <a:solidFill>
                  <a:schemeClr val="accent6"/>
                </a:solidFill>
              </a:rPr>
              <a:t>스탭</a:t>
            </a:r>
            <a:endParaRPr lang="ko-KR" altLang="en-US" sz="3000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0743" y="2550081"/>
            <a:ext cx="6799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대본</a:t>
            </a:r>
            <a:endParaRPr lang="ko-KR" altLang="en-US" sz="3000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38482" y="2718212"/>
            <a:ext cx="6896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장비</a:t>
            </a:r>
            <a:endParaRPr lang="ko-KR" altLang="en-US" sz="3000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11923" y="4725144"/>
            <a:ext cx="6479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콘티</a:t>
            </a:r>
            <a:endParaRPr lang="en-US" altLang="ko-KR" sz="3000" dirty="0" smtClean="0">
              <a:solidFill>
                <a:schemeClr val="accent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26652" y="4171146"/>
            <a:ext cx="7425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예산</a:t>
            </a:r>
            <a:endParaRPr lang="en-US" altLang="ko-KR" sz="30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그룹 114"/>
          <p:cNvGrpSpPr/>
          <p:nvPr/>
        </p:nvGrpSpPr>
        <p:grpSpPr>
          <a:xfrm rot="10800000">
            <a:off x="9525" y="6262949"/>
            <a:ext cx="9115425" cy="576001"/>
            <a:chOff x="0" y="0"/>
            <a:chExt cx="9115425" cy="576001"/>
          </a:xfrm>
        </p:grpSpPr>
        <p:grpSp>
          <p:nvGrpSpPr>
            <p:cNvPr id="81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18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9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8" name="이등변 삼각형 13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9" name="이등변 삼각형 13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이등변 삼각형 15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6" name="이등변 삼각형 15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0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4" name="이등변 삼각형 133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134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6" name="이등변 삼각형 13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1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32" name="이등변 삼각형 13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13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2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83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9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4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91" name="이등변 삼각형 9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2" name="이등변 삼각형 9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이등변 삼각형 9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이등변 삼각형 9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5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87" name="이등변 삼각형 8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8" name="이등변 삼각형 8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9" name="이등변 삼각형 8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0" name="이등변 삼각형 8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86" name="이등변 삼각형 85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2" name="TextBox 161"/>
          <p:cNvSpPr txBox="1"/>
          <p:nvPr/>
        </p:nvSpPr>
        <p:spPr>
          <a:xfrm>
            <a:off x="0" y="582588"/>
            <a:ext cx="3855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spc="-180" dirty="0">
                <a:solidFill>
                  <a:schemeClr val="accent6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Chapter3  . </a:t>
            </a:r>
            <a:r>
              <a:rPr lang="en-US" altLang="ko-KR" sz="4800" b="1" spc="-180" dirty="0" smtClean="0">
                <a:solidFill>
                  <a:schemeClr val="accent6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 </a:t>
            </a:r>
            <a:r>
              <a:rPr lang="ko-KR" altLang="en-US" sz="4800" b="1" spc="-180" dirty="0" smtClean="0">
                <a:solidFill>
                  <a:schemeClr val="accent6">
                    <a:alpha val="97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기획</a:t>
            </a:r>
            <a:endParaRPr lang="ko-KR" altLang="en-US" sz="4800" b="1" spc="-180" dirty="0">
              <a:solidFill>
                <a:schemeClr val="accent6">
                  <a:alpha val="97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3240" y="1681878"/>
            <a:ext cx="25490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어디서 시작 되는가</a:t>
            </a:r>
            <a:r>
              <a:rPr lang="en-US" altLang="ko-KR" sz="3000" dirty="0" smtClean="0">
                <a:solidFill>
                  <a:schemeClr val="accent6"/>
                </a:solidFill>
              </a:rPr>
              <a:t>?</a:t>
            </a:r>
            <a:endParaRPr lang="ko-KR" altLang="en-US" sz="3000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403" y="3135134"/>
            <a:ext cx="25074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무엇을 말할 것인가</a:t>
            </a:r>
            <a:r>
              <a:rPr lang="en-US" altLang="ko-KR" sz="3000" dirty="0" smtClean="0">
                <a:solidFill>
                  <a:schemeClr val="accent6"/>
                </a:solidFill>
              </a:rPr>
              <a:t>?</a:t>
            </a:r>
            <a:endParaRPr lang="ko-KR" altLang="en-US" sz="3000" dirty="0">
              <a:solidFill>
                <a:schemeClr val="accent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9997" y="4725144"/>
            <a:ext cx="26308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solidFill>
                  <a:schemeClr val="accent6"/>
                </a:solidFill>
              </a:rPr>
              <a:t>어떻게 전할 것인가</a:t>
            </a:r>
            <a:r>
              <a:rPr lang="en-US" altLang="ko-KR" sz="3000" dirty="0" smtClean="0">
                <a:solidFill>
                  <a:schemeClr val="accent6"/>
                </a:solidFill>
              </a:rPr>
              <a:t>?</a:t>
            </a:r>
            <a:endParaRPr lang="ko-KR" altLang="en-US" sz="3000" dirty="0">
              <a:solidFill>
                <a:schemeClr val="accent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98338" y="1866544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250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4"/>
          <p:cNvGrpSpPr/>
          <p:nvPr/>
        </p:nvGrpSpPr>
        <p:grpSpPr>
          <a:xfrm rot="10800000">
            <a:off x="9525" y="6263605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8" name="이등변 삼각형 13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9" name="이등변 삼각형 13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이등변 삼각형 15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6" name="이등변 삼각형 15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0" name="이등변 삼각형 119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1" name="이등변 삼각형 120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6" name="이등변 삼각형 13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18" name="이등변 삼각형 11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9" name="이등변 삼각형 11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9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91" name="이등변 삼각형 9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2" name="이등변 삼각형 9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이등변 삼각형 9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이등변 삼각형 9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87" name="이등변 삼각형 8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8" name="이등변 삼각형 8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9" name="이등변 삼각형 8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0" name="이등변 삼각형 8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86" name="이등변 삼각형 85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80" name="TextBox 79"/>
          <p:cNvSpPr txBox="1"/>
          <p:nvPr/>
        </p:nvSpPr>
        <p:spPr>
          <a:xfrm>
            <a:off x="0" y="582588"/>
            <a:ext cx="21547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spc="-450" dirty="0" smtClean="0">
                <a:solidFill>
                  <a:schemeClr val="accent4">
                    <a:alpha val="98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Chapter4</a:t>
            </a:r>
            <a:endParaRPr lang="ko-KR" altLang="en-US" sz="4800" b="1" spc="-450" dirty="0">
              <a:solidFill>
                <a:schemeClr val="accent4">
                  <a:alpha val="98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317199" y="2736502"/>
            <a:ext cx="449674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6000" b="1" spc="-450" dirty="0" smtClean="0">
                <a:solidFill>
                  <a:schemeClr val="accent4">
                    <a:alpha val="98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In </a:t>
            </a:r>
            <a:r>
              <a:rPr lang="en-US" altLang="ko-KR" sz="6000" b="1" spc="-450" dirty="0">
                <a:solidFill>
                  <a:schemeClr val="accent4">
                    <a:alpha val="98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- Production</a:t>
            </a:r>
            <a:endParaRPr lang="ko-KR" altLang="en-US" sz="6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그룹 114"/>
          <p:cNvGrpSpPr/>
          <p:nvPr/>
        </p:nvGrpSpPr>
        <p:grpSpPr>
          <a:xfrm rot="10800000">
            <a:off x="9525" y="6262949"/>
            <a:ext cx="9115425" cy="576001"/>
            <a:chOff x="0" y="0"/>
            <a:chExt cx="9115425" cy="576001"/>
          </a:xfrm>
        </p:grpSpPr>
        <p:grpSp>
          <p:nvGrpSpPr>
            <p:cNvPr id="82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33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1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2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4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7" name="이등변 삼각형 14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이등변 삼각형 14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이등변 삼각형 14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0" name="이등변 삼각형 14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5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43" name="이등변 삼각형 142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4" name="이등변 삼각형 143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이등변 삼각형 14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6" name="이등변 삼각형 14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40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41" name="이등변 삼각형 1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2" name="이등변 삼각형 1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3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8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28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9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0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1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2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8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24" name="이등변 삼각형 123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5" name="이등변 삼각형 124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6" name="이등변 삼각형 12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7" name="이등변 삼각형 12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16" name="이등변 삼각형 11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7" name="이등변 삼각형 11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2" name="이등변 삼각형 121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3" name="이등변 삼각형 122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15" name="이등변 삼각형 114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80" name="TextBox 79"/>
          <p:cNvSpPr txBox="1"/>
          <p:nvPr/>
        </p:nvSpPr>
        <p:spPr>
          <a:xfrm>
            <a:off x="0" y="582588"/>
            <a:ext cx="2117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spc="-450" dirty="0" smtClean="0">
                <a:solidFill>
                  <a:schemeClr val="bg1">
                    <a:lumMod val="50000"/>
                    <a:alpha val="98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Chapter5</a:t>
            </a:r>
            <a:endParaRPr lang="ko-KR" altLang="en-US" sz="4800" b="1" spc="-450" dirty="0">
              <a:solidFill>
                <a:schemeClr val="bg1">
                  <a:lumMod val="50000"/>
                  <a:alpha val="98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545353" y="2708920"/>
            <a:ext cx="60404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solidFill>
                  <a:schemeClr val="bg1">
                    <a:lumMod val="50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Post - Production</a:t>
            </a:r>
            <a:endParaRPr lang="ko-KR" altLang="en-US" sz="6000" dirty="0">
              <a:solidFill>
                <a:schemeClr val="bg1">
                  <a:lumMod val="50000"/>
                </a:schemeClr>
              </a:solidFill>
              <a:latin typeface="365쉬는시간" pitchFamily="18" charset="-127"/>
              <a:ea typeface="365쉬는시간" pitchFamily="18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4"/>
          <p:cNvGrpSpPr/>
          <p:nvPr/>
        </p:nvGrpSpPr>
        <p:grpSpPr>
          <a:xfrm rot="10800000">
            <a:off x="9525" y="6265949"/>
            <a:ext cx="9115425" cy="576001"/>
            <a:chOff x="0" y="0"/>
            <a:chExt cx="9115425" cy="576001"/>
          </a:xfrm>
        </p:grpSpPr>
        <p:grpSp>
          <p:nvGrpSpPr>
            <p:cNvPr id="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57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8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9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8" name="이등변 삼각형 137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9" name="이등변 삼각형 138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이등변 삼각형 154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6" name="이등변 삼각형 155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34" name="이등변 삼각형 133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5" name="이등변 삼각형 134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6" name="이등변 삼각형 135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132" name="이등변 삼각형 13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3" name="이등변 삼각형 13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9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91" name="이등변 삼각형 9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2" name="이등변 삼각형 9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3" name="이등변 삼각형 9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4" name="이등변 삼각형 9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87" name="이등변 삼각형 8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8" name="이등변 삼각형 8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9" name="이등변 삼각형 8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0" name="이등변 삼각형 8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86" name="이등변 삼각형 85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" name="그룹 114"/>
          <p:cNvGrpSpPr/>
          <p:nvPr/>
        </p:nvGrpSpPr>
        <p:grpSpPr>
          <a:xfrm>
            <a:off x="9525" y="9525"/>
            <a:ext cx="9115425" cy="576001"/>
            <a:chOff x="0" y="0"/>
            <a:chExt cx="9115425" cy="576001"/>
          </a:xfrm>
        </p:grpSpPr>
        <p:grpSp>
          <p:nvGrpSpPr>
            <p:cNvPr id="13" name="그룹 29"/>
            <p:cNvGrpSpPr/>
            <p:nvPr/>
          </p:nvGrpSpPr>
          <p:grpSpPr>
            <a:xfrm rot="10800000">
              <a:off x="0" y="0"/>
              <a:ext cx="4716000" cy="576000"/>
              <a:chOff x="0" y="2924944"/>
              <a:chExt cx="8802982" cy="1008111"/>
            </a:xfrm>
          </p:grpSpPr>
          <p:grpSp>
            <p:nvGrpSpPr>
              <p:cNvPr id="14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45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9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41" name="이등변 삼각형 40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이등변 삼각형 41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이등변 삼각형 42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이등변 삼각형 43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6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37" name="이등변 삼각형 36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이등변 삼각형 37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이등변 삼각형 38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이등변 삼각형 39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7" name="그룹 21"/>
              <p:cNvGrpSpPr/>
              <p:nvPr/>
            </p:nvGrpSpPr>
            <p:grpSpPr>
              <a:xfrm>
                <a:off x="7629106" y="2924945"/>
                <a:ext cx="1173876" cy="1008110"/>
                <a:chOff x="582067" y="2924945"/>
                <a:chExt cx="1173876" cy="1008110"/>
              </a:xfrm>
            </p:grpSpPr>
            <p:sp>
              <p:nvSpPr>
                <p:cNvPr id="35" name="이등변 삼각형 3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이등변 삼각형 3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8" name="그룹 94"/>
            <p:cNvGrpSpPr/>
            <p:nvPr/>
          </p:nvGrpSpPr>
          <p:grpSpPr>
            <a:xfrm rot="10800000">
              <a:off x="4715061" y="0"/>
              <a:ext cx="4400364" cy="576001"/>
              <a:chOff x="0" y="2924944"/>
              <a:chExt cx="8213810" cy="1008112"/>
            </a:xfrm>
          </p:grpSpPr>
          <p:grpSp>
            <p:nvGrpSpPr>
              <p:cNvPr id="19" name="그룹 9"/>
              <p:cNvGrpSpPr/>
              <p:nvPr/>
            </p:nvGrpSpPr>
            <p:grpSpPr>
              <a:xfrm>
                <a:off x="0" y="2924944"/>
                <a:ext cx="2931010" cy="1008111"/>
                <a:chOff x="0" y="2924944"/>
                <a:chExt cx="2931010" cy="1008111"/>
              </a:xfrm>
            </p:grpSpPr>
            <p:sp>
              <p:nvSpPr>
                <p:cNvPr id="110" name="이등변 삼각형 3"/>
                <p:cNvSpPr/>
                <p:nvPr/>
              </p:nvSpPr>
              <p:spPr>
                <a:xfrm>
                  <a:off x="0" y="2924944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1" name="이등변 삼각형 4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2" name="이등변 삼각형 5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3" name="이등변 삼각형 6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14" name="이등변 삼각형 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그룹 10"/>
              <p:cNvGrpSpPr/>
              <p:nvPr/>
            </p:nvGrpSpPr>
            <p:grpSpPr>
              <a:xfrm>
                <a:off x="2931650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6" name="이등변 삼각형 105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7" name="이등변 삼각형 106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8" name="이등변 삼각형 107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9" name="이등변 삼각형 108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그룹 16"/>
              <p:cNvGrpSpPr/>
              <p:nvPr/>
            </p:nvGrpSpPr>
            <p:grpSpPr>
              <a:xfrm>
                <a:off x="5282249" y="2924945"/>
                <a:ext cx="2348943" cy="1008110"/>
                <a:chOff x="582067" y="2924945"/>
                <a:chExt cx="2348943" cy="1008110"/>
              </a:xfrm>
            </p:grpSpPr>
            <p:sp>
              <p:nvSpPr>
                <p:cNvPr id="102" name="이등변 삼각형 101"/>
                <p:cNvSpPr/>
                <p:nvPr/>
              </p:nvSpPr>
              <p:spPr>
                <a:xfrm rot="10800000">
                  <a:off x="582067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3" name="이등변 삼각형 102"/>
                <p:cNvSpPr/>
                <p:nvPr/>
              </p:nvSpPr>
              <p:spPr>
                <a:xfrm>
                  <a:off x="1171239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4" name="이등변 삼각형 103"/>
                <p:cNvSpPr/>
                <p:nvPr/>
              </p:nvSpPr>
              <p:spPr>
                <a:xfrm>
                  <a:off x="2346306" y="2924945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05" name="이등변 삼각형 104"/>
                <p:cNvSpPr/>
                <p:nvPr/>
              </p:nvSpPr>
              <p:spPr>
                <a:xfrm rot="10800000">
                  <a:off x="1763688" y="3429000"/>
                  <a:ext cx="584704" cy="504055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0" name="이등변 삼각형 99"/>
              <p:cNvSpPr/>
              <p:nvPr/>
            </p:nvSpPr>
            <p:spPr>
              <a:xfrm rot="10800000">
                <a:off x="7629106" y="3429000"/>
                <a:ext cx="584704" cy="50405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3" name="TextBox 162"/>
          <p:cNvSpPr txBox="1"/>
          <p:nvPr/>
        </p:nvSpPr>
        <p:spPr>
          <a:xfrm>
            <a:off x="2207940" y="2578621"/>
            <a:ext cx="470513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200" b="1" spc="-450" dirty="0" smtClean="0">
                <a:solidFill>
                  <a:schemeClr val="tx2">
                    <a:alpha val="96000"/>
                  </a:schemeClr>
                </a:solidFill>
                <a:latin typeface="365쉬는시간" pitchFamily="18" charset="-127"/>
                <a:ea typeface="365쉬는시간" pitchFamily="18" charset="-127"/>
              </a:rPr>
              <a:t>Thank You:)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4">
      <a:majorFont>
        <a:latin typeface="365쉬는시간"/>
        <a:ea typeface="365쉬는시간"/>
        <a:cs typeface=""/>
      </a:majorFont>
      <a:minorFont>
        <a:latin typeface="365쉬는시간"/>
        <a:ea typeface="365쉬는시간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80</Words>
  <Application>Microsoft Office PowerPoint</Application>
  <PresentationFormat>화면 슬라이드 쇼(4:3)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굴림</vt:lpstr>
      <vt:lpstr>Arial</vt:lpstr>
      <vt:lpstr>365쉬는시간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Registered User</cp:lastModifiedBy>
  <cp:revision>12</cp:revision>
  <dcterms:created xsi:type="dcterms:W3CDTF">2014-10-30T13:20:38Z</dcterms:created>
  <dcterms:modified xsi:type="dcterms:W3CDTF">2015-03-24T07:47:45Z</dcterms:modified>
</cp:coreProperties>
</file>